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314" r:id="rId4"/>
    <p:sldId id="323" r:id="rId5"/>
    <p:sldId id="302" r:id="rId6"/>
    <p:sldId id="320" r:id="rId7"/>
    <p:sldId id="327" r:id="rId8"/>
    <p:sldId id="315" r:id="rId9"/>
    <p:sldId id="329" r:id="rId10"/>
    <p:sldId id="330" r:id="rId11"/>
    <p:sldId id="321" r:id="rId12"/>
    <p:sldId id="326" r:id="rId13"/>
    <p:sldId id="328" r:id="rId14"/>
    <p:sldId id="318" r:id="rId15"/>
    <p:sldId id="331" r:id="rId16"/>
    <p:sldId id="316" r:id="rId17"/>
    <p:sldId id="325" r:id="rId1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4"/>
    <p:restoredTop sz="95179"/>
  </p:normalViewPr>
  <p:slideViewPr>
    <p:cSldViewPr snapToGrid="0" snapToObjects="1">
      <p:cViewPr>
        <p:scale>
          <a:sx n="84" d="100"/>
          <a:sy n="84" d="100"/>
        </p:scale>
        <p:origin x="127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62438-CD84-B74F-8B05-BBF8C675798C}" type="datetimeFigureOut">
              <a:rPr lang="en-NL" smtClean="0"/>
              <a:t>10/9/24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F00D1-49D1-A04E-A371-E1FB298F762E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2425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F3BB-A948-A949-A64B-D5B005AB54C1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471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F3BB-A948-A949-A64B-D5B005AB54C1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6180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F3BB-A948-A949-A64B-D5B005AB54C1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6737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F3BB-A948-A949-A64B-D5B005AB54C1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3610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52AE2-B557-254B-9404-BA8098B5D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8F15D-71FA-644F-AEAB-28FE8DC2A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7F3A0-019D-1F4B-978F-2EB4683A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FBECA-5154-6144-A6EF-FAEF78DCB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0A2CC-885A-7D44-8940-A5E33DE27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130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FCAA0-086B-6645-BCED-7D260786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AB53F-441C-6F4A-8B59-F648A45F8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6ACC-F0AB-394C-85BA-48999038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92686-E054-DF4F-94C6-7A835E8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0416A-92A8-4247-88B3-7374AFB3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131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C897A-1706-5741-8124-141BB0E88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58823-DC8E-2B45-970C-9433F8F0B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4AFCF-B057-5E44-A87C-C39D01C4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5DCB0-0137-4447-B04C-D0059464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7E243-9295-0343-8F3C-F8C62D8B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2529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6648D-F778-B740-B56E-6E12D4DA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02CB7-11D5-8B4C-8072-63AD6AB61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0EF69-AFCA-3B4A-8F54-F04145AF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B5F2C-676D-8544-A204-A07D5816C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07DD3-1F91-0340-997F-65C5FEAFC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2631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46AC-2BFF-F34F-BEFA-28ECDDBFF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2F4A0-BFB6-E342-890B-CC22836EE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D2E3D-A12E-8C41-A8BA-03B91B6F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E8C68-7D28-AA4E-8220-481E4BFC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B8D3B-526B-DE41-BC9A-52E9AB2E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4041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6168-0B85-3640-BC48-76FE19173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169C1-2F1F-DC4B-8643-6D8A5A623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0BC14-BEFA-6946-86A0-43DB4F9FC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058B1-EDD5-DF45-ADA2-C5B6D745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11367-7832-CB43-8DEC-90E3ABDE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05FE3-42C2-C84E-88BF-BCF166A6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3927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87F6-51E3-BB42-A1C7-62DEDE4A4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944D8-74C0-494A-A61B-1E61D1DB0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01F38-1CD6-F441-ADB4-1AC4B1958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5582A3-31A5-E94E-AFDD-2727FEAF8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EA4958-B615-424E-A1A3-07138D91E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92CD0-A093-314E-BFD6-43AB35CA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69C2A0-2E56-F045-98AA-5E8B41881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9229EC-4119-8440-869D-52C22BD2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132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9C4F3-DD83-4E4B-9AC5-8EB3906A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D5C2D-F8C1-D341-9AC7-4D955223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75524-DD31-8649-A49A-73482CF0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3B2D2-2051-B542-9291-956F0412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8834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A63597-1E12-7746-ACE6-00E46132D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4443B4-70CE-ED48-A1EC-9E2CC3F5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EC276-2DF6-6F4E-AE39-32A583F7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43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13C9D-D883-AD44-983F-C7B69FB0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A5136-9365-1E47-845A-0A8F0255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1557D-5B0E-FA46-B9BE-FA4E5D755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646BD-76F8-8448-BA53-F11D45A0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FB856-34EF-924A-A8F4-2108F27F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EF3AA-D6BB-6142-A028-BCEDED41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0212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C9BB-4BF2-4B44-B905-1752AC53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CAF0C4-FD02-F04F-A8E7-28FFB158B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79E58-42F7-554D-A427-D264EEF3B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AFA5F-B3E0-FC4D-BC70-0AD6B65B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C9543-E6DF-3047-99D6-AA0F302C1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B6E37-D92D-3240-82C7-6814BE2A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0166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8EB76-5E3A-DF43-B78D-A19450B9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729A4-56AF-9B41-AF41-4CFA63C6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4E403-B1D7-4F45-9B10-A6CF73794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2A4D3-673B-4841-AB3C-2AB5E8146361}" type="datetimeFigureOut">
              <a:rPr lang="en-NL" smtClean="0"/>
              <a:t>10/9/24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1CB75-6B39-5C49-8405-6F5EA5777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01E54-6C79-324A-B3F9-9E67A65E1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8060A-760B-AB4D-9D71-D4F4E6C3F685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386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Hofnan@groene.n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Hofnan@groene.n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061299-3481-434C-8E90-DC6C8FD66DB7}"/>
              </a:ext>
            </a:extLst>
          </p:cNvPr>
          <p:cNvSpPr txBox="1"/>
          <p:nvPr/>
        </p:nvSpPr>
        <p:spPr>
          <a:xfrm>
            <a:off x="159558" y="438199"/>
            <a:ext cx="345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Eva </a:t>
            </a:r>
            <a:r>
              <a:rPr lang="en-US" sz="1600" b="1" dirty="0" err="1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Hofman</a:t>
            </a:r>
            <a:endParaRPr lang="en-US" sz="1600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  <a:hlinkClick r:id="rId2"/>
              </a:rPr>
              <a:t>Hofman@groene.nl</a:t>
            </a:r>
            <a:endParaRPr lang="en-US" sz="1600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0031 6 243 86 869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80F60-88DA-3643-A8E3-FAE9C1634E2A}"/>
              </a:ext>
            </a:extLst>
          </p:cNvPr>
          <p:cNvSpPr txBox="1"/>
          <p:nvPr/>
        </p:nvSpPr>
        <p:spPr>
          <a:xfrm>
            <a:off x="4351482" y="5182049"/>
            <a:ext cx="76809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>
                <a:latin typeface="Palatino Linotype" charset="0"/>
                <a:ea typeface="Palatino Linotype" charset="0"/>
                <a:cs typeface="Palatino Linotype" charset="0"/>
              </a:rPr>
              <a:t>Het online </a:t>
            </a:r>
            <a:r>
              <a:rPr lang="en-US" sz="4300" dirty="0" err="1">
                <a:latin typeface="Palatino Linotype" charset="0"/>
                <a:ea typeface="Palatino Linotype" charset="0"/>
                <a:cs typeface="Palatino Linotype" charset="0"/>
              </a:rPr>
              <a:t>publieke</a:t>
            </a:r>
            <a:r>
              <a:rPr lang="en-US" sz="4300" dirty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sz="4300" dirty="0" err="1">
                <a:latin typeface="Palatino Linotype" charset="0"/>
                <a:ea typeface="Palatino Linotype" charset="0"/>
                <a:cs typeface="Palatino Linotype" charset="0"/>
              </a:rPr>
              <a:t>debat</a:t>
            </a:r>
            <a:r>
              <a:rPr lang="en-US" sz="4300" dirty="0"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sz="4300" dirty="0" err="1">
                <a:latin typeface="Palatino Linotype" charset="0"/>
                <a:ea typeface="Palatino Linotype" charset="0"/>
                <a:cs typeface="Palatino Linotype" charset="0"/>
              </a:rPr>
              <a:t>onderzoeken</a:t>
            </a:r>
            <a:r>
              <a:rPr lang="en-US" sz="4300" dirty="0">
                <a:latin typeface="Palatino Linotype" charset="0"/>
                <a:ea typeface="Palatino Linotype" charset="0"/>
                <a:cs typeface="Palatino Linotype" charset="0"/>
              </a:rPr>
              <a:t> – met AI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2B59E-37CD-9748-BF98-2BCD6D154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" y="5889935"/>
            <a:ext cx="2831615" cy="95208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073F5F0-3F79-EE42-80B8-4E80437073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9" t="11495"/>
          <a:stretch/>
        </p:blipFill>
        <p:spPr>
          <a:xfrm>
            <a:off x="5061902" y="853697"/>
            <a:ext cx="6970540" cy="413237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8E6378A-378B-2D4F-9AB0-47E8B06571EF}"/>
              </a:ext>
            </a:extLst>
          </p:cNvPr>
          <p:cNvSpPr txBox="1"/>
          <p:nvPr/>
        </p:nvSpPr>
        <p:spPr>
          <a:xfrm>
            <a:off x="10747717" y="7526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0422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304115-31DA-CF4A-8A3E-4F9355959B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>
              <a:latin typeface="Palatino Linotype" panose="0204050205050503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1D7C75-EE81-A847-9845-9D171345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" y="121105"/>
            <a:ext cx="10375392" cy="146808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Palatino Linotype" panose="02040502050505030304" pitchFamily="18" charset="0"/>
              </a:rPr>
              <a:t>Binnen</a:t>
            </a:r>
            <a:r>
              <a:rPr lang="en-US" dirty="0">
                <a:latin typeface="Palatino Linotype" panose="02040502050505030304" pitchFamily="18" charset="0"/>
              </a:rPr>
              <a:t> 20 </a:t>
            </a:r>
            <a:r>
              <a:rPr lang="en-US" dirty="0" err="1">
                <a:latin typeface="Palatino Linotype" panose="02040502050505030304" pitchFamily="18" charset="0"/>
              </a:rPr>
              <a:t>minuten</a:t>
            </a:r>
            <a:r>
              <a:rPr lang="en-US" dirty="0">
                <a:latin typeface="Palatino Linotype" panose="02040502050505030304" pitchFamily="18" charset="0"/>
              </a:rPr>
              <a:t> in de </a:t>
            </a:r>
            <a:r>
              <a:rPr lang="en-US" dirty="0" err="1">
                <a:latin typeface="Palatino Linotype" panose="02040502050505030304" pitchFamily="18" charset="0"/>
              </a:rPr>
              <a:t>fuik</a:t>
            </a:r>
            <a:endParaRPr lang="en-NL" dirty="0">
              <a:latin typeface="Palatino Linotype" panose="02040502050505030304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011693B-C0B7-0F41-BB48-7C9E7D1A70D1}"/>
              </a:ext>
            </a:extLst>
          </p:cNvPr>
          <p:cNvSpPr txBox="1">
            <a:spLocks/>
          </p:cNvSpPr>
          <p:nvPr/>
        </p:nvSpPr>
        <p:spPr>
          <a:xfrm>
            <a:off x="1328928" y="5758831"/>
            <a:ext cx="10863072" cy="1468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NL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6A251-5E43-D148-8C8C-A331E867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07" y="5905920"/>
            <a:ext cx="2831615" cy="95208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A8BB96A-982A-E846-8BEC-A9B6ACBA2EBD}"/>
              </a:ext>
            </a:extLst>
          </p:cNvPr>
          <p:cNvSpPr txBox="1"/>
          <p:nvPr/>
        </p:nvSpPr>
        <p:spPr>
          <a:xfrm>
            <a:off x="693367" y="1442146"/>
            <a:ext cx="606709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Een nieuwe gebruiker die </a:t>
            </a:r>
            <a:r>
              <a:rPr lang="nl-NL" sz="2100" dirty="0" err="1">
                <a:latin typeface="Palatino Linotype" panose="02040502050505030304" pitchFamily="18" charset="0"/>
              </a:rPr>
              <a:t>TikTok</a:t>
            </a:r>
            <a:r>
              <a:rPr lang="nl-NL" sz="2100" dirty="0">
                <a:latin typeface="Palatino Linotype" panose="02040502050505030304" pitchFamily="18" charset="0"/>
              </a:rPr>
              <a:t> voor het eerst opent, kan </a:t>
            </a:r>
            <a:r>
              <a:rPr lang="nl-NL" sz="2100" b="1" dirty="0">
                <a:latin typeface="Palatino Linotype" panose="02040502050505030304" pitchFamily="18" charset="0"/>
              </a:rPr>
              <a:t>binnen een half uur </a:t>
            </a:r>
            <a:r>
              <a:rPr lang="nl-NL" sz="2100" dirty="0">
                <a:latin typeface="Palatino Linotype" panose="02040502050505030304" pitchFamily="18" charset="0"/>
              </a:rPr>
              <a:t>terechtkomen in een stortvloed aan video's over eetstoornissen.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1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Relatief onschadelijke voorkeuren kunnen leiden tot </a:t>
            </a:r>
            <a:r>
              <a:rPr lang="nl-NL" sz="2100" b="1" dirty="0">
                <a:latin typeface="Palatino Linotype" panose="02040502050505030304" pitchFamily="18" charset="0"/>
              </a:rPr>
              <a:t>steeds schadelijkere niches</a:t>
            </a:r>
            <a:r>
              <a:rPr lang="nl-NL" sz="2100" dirty="0">
                <a:latin typeface="Palatino Linotype" panose="0204050205050503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1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Drie routes: </a:t>
            </a:r>
            <a:r>
              <a:rPr lang="nl-NL" sz="2100" dirty="0" err="1">
                <a:latin typeface="Palatino Linotype" panose="02040502050505030304" pitchFamily="18" charset="0"/>
              </a:rPr>
              <a:t>dieten</a:t>
            </a:r>
            <a:r>
              <a:rPr lang="nl-NL" sz="2100" dirty="0">
                <a:latin typeface="Palatino Linotype" panose="02040502050505030304" pitchFamily="18" charset="0"/>
              </a:rPr>
              <a:t>, sport, ‘modellen’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1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 dirty="0" err="1">
                <a:latin typeface="Palatino Linotype" panose="02040502050505030304" pitchFamily="18" charset="0"/>
              </a:rPr>
              <a:t>TikTok</a:t>
            </a:r>
            <a:r>
              <a:rPr lang="nl-NL" sz="2100" dirty="0">
                <a:latin typeface="Palatino Linotype" panose="02040502050505030304" pitchFamily="18" charset="0"/>
              </a:rPr>
              <a:t> laat gebruikers </a:t>
            </a:r>
            <a:r>
              <a:rPr lang="nl-NL" sz="2100" b="1" dirty="0">
                <a:latin typeface="Palatino Linotype" panose="02040502050505030304" pitchFamily="18" charset="0"/>
              </a:rPr>
              <a:t>radicaliseren</a:t>
            </a:r>
            <a:r>
              <a:rPr lang="nl-NL" sz="2100" dirty="0">
                <a:latin typeface="Palatino Linotype" panose="02040502050505030304" pitchFamily="18" charset="0"/>
              </a:rPr>
              <a:t>: steeds meer van hetzelfde, en steeds extremer - om je langer te laten kijken.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1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Video’s worden </a:t>
            </a:r>
            <a:r>
              <a:rPr lang="nl-NL" sz="2100" b="1" dirty="0">
                <a:latin typeface="Palatino Linotype" panose="02040502050505030304" pitchFamily="18" charset="0"/>
              </a:rPr>
              <a:t>nauwelijks gemodereerd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288A7E4-82A3-5249-BB05-4DE3BFC36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392" y="1442146"/>
            <a:ext cx="4692241" cy="39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75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72359C-040B-1F48-874A-5DF23FAC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Palatino Linotype" panose="02040502050505030304" pitchFamily="18" charset="0"/>
              </a:rPr>
              <a:t>Labelen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4189F12-2EFE-464F-8335-51B513EBB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4163355"/>
          </a:xfrm>
        </p:spPr>
      </p:pic>
    </p:spTree>
    <p:extLst>
      <p:ext uri="{BB962C8B-B14F-4D97-AF65-F5344CB8AC3E}">
        <p14:creationId xmlns:p14="http://schemas.microsoft.com/office/powerpoint/2010/main" val="3535899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58883-D0CB-174F-AAAE-9D077727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Palatino" pitchFamily="2" charset="77"/>
                <a:ea typeface="Palatino" pitchFamily="2" charset="77"/>
              </a:rPr>
              <a:t>Netwerken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35AB914-36E9-1248-900B-2B69C28D8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058" y="1486694"/>
            <a:ext cx="5074518" cy="4351338"/>
          </a:xfr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40660A6-0B1E-CD45-AEAD-F8328665F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920"/>
            <a:ext cx="2831615" cy="9520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D22347D-F626-C642-A9D8-205EC565D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718" y="1147763"/>
            <a:ext cx="5257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76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304115-31DA-CF4A-8A3E-4F9355959B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>
              <a:latin typeface="Palatino Linotype" panose="0204050205050503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1D7C75-EE81-A847-9845-9D171345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65125"/>
            <a:ext cx="10375392" cy="146808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Palatino Linotype" panose="02040502050505030304" pitchFamily="18" charset="0"/>
              </a:rPr>
              <a:t>Kunstmatige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intelligentie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als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onderwerp</a:t>
            </a:r>
            <a:r>
              <a:rPr lang="en-US" dirty="0">
                <a:latin typeface="Palatino Linotype" panose="02040502050505030304" pitchFamily="18" charset="0"/>
              </a:rPr>
              <a:t> van </a:t>
            </a:r>
            <a:r>
              <a:rPr lang="en-US" dirty="0" err="1">
                <a:latin typeface="Palatino Linotype" panose="02040502050505030304" pitchFamily="18" charset="0"/>
              </a:rPr>
              <a:t>onderzoek</a:t>
            </a:r>
            <a:endParaRPr lang="en-NL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011693B-C0B7-0F41-BB48-7C9E7D1A70D1}"/>
              </a:ext>
            </a:extLst>
          </p:cNvPr>
          <p:cNvSpPr txBox="1">
            <a:spLocks/>
          </p:cNvSpPr>
          <p:nvPr/>
        </p:nvSpPr>
        <p:spPr>
          <a:xfrm>
            <a:off x="1328928" y="5758831"/>
            <a:ext cx="10863072" cy="1468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NL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6A251-5E43-D148-8C8C-A331E867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" y="5889935"/>
            <a:ext cx="2831615" cy="95208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C42231-86A6-014A-B1E0-8183797D4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376" y="1690688"/>
            <a:ext cx="5461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304115-31DA-CF4A-8A3E-4F9355959B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>
              <a:latin typeface="Palatino Linotype" panose="0204050205050503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1D7C75-EE81-A847-9845-9D171345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65125"/>
            <a:ext cx="10375392" cy="1468088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AI-</a:t>
            </a:r>
            <a:r>
              <a:rPr lang="en-US" dirty="0" err="1">
                <a:latin typeface="Palatino Linotype" panose="02040502050505030304" pitchFamily="18" charset="0"/>
              </a:rPr>
              <a:t>boeken</a:t>
            </a:r>
            <a:r>
              <a:rPr lang="en-US" dirty="0">
                <a:latin typeface="Palatino Linotype" panose="02040502050505030304" pitchFamily="18" charset="0"/>
              </a:rPr>
              <a:t> op </a:t>
            </a:r>
            <a:r>
              <a:rPr lang="en-US" dirty="0" err="1">
                <a:latin typeface="Palatino Linotype" panose="02040502050505030304" pitchFamily="18" charset="0"/>
              </a:rPr>
              <a:t>bol.com</a:t>
            </a:r>
            <a:endParaRPr lang="en-NL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011693B-C0B7-0F41-BB48-7C9E7D1A70D1}"/>
              </a:ext>
            </a:extLst>
          </p:cNvPr>
          <p:cNvSpPr txBox="1">
            <a:spLocks/>
          </p:cNvSpPr>
          <p:nvPr/>
        </p:nvSpPr>
        <p:spPr>
          <a:xfrm>
            <a:off x="1328928" y="5758831"/>
            <a:ext cx="10863072" cy="1468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NL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6A251-5E43-D148-8C8C-A331E867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" y="5889935"/>
            <a:ext cx="2831615" cy="95208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9795E86-FCF9-2149-9015-2D514351E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514" y="208547"/>
            <a:ext cx="4282870" cy="663346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F9A36DC-C1A7-E34A-9E65-547ADEB16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" y="1524197"/>
            <a:ext cx="4345145" cy="436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13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304115-31DA-CF4A-8A3E-4F9355959B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>
              <a:latin typeface="Palatino Linotype" panose="0204050205050503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1D7C75-EE81-A847-9845-9D171345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" y="121105"/>
            <a:ext cx="10375392" cy="1468088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De </a:t>
            </a:r>
            <a:r>
              <a:rPr lang="en-US" dirty="0" err="1">
                <a:latin typeface="Palatino Linotype" panose="02040502050505030304" pitchFamily="18" charset="0"/>
              </a:rPr>
              <a:t>feiten</a:t>
            </a:r>
            <a:endParaRPr lang="en-NL" dirty="0">
              <a:latin typeface="Palatino Linotype" panose="02040502050505030304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011693B-C0B7-0F41-BB48-7C9E7D1A70D1}"/>
              </a:ext>
            </a:extLst>
          </p:cNvPr>
          <p:cNvSpPr txBox="1">
            <a:spLocks/>
          </p:cNvSpPr>
          <p:nvPr/>
        </p:nvSpPr>
        <p:spPr>
          <a:xfrm>
            <a:off x="1328928" y="5758831"/>
            <a:ext cx="10863072" cy="1468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NL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6A251-5E43-D148-8C8C-A331E867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07" y="5905920"/>
            <a:ext cx="2831615" cy="95208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A8BB96A-982A-E846-8BEC-A9B6ACBA2EBD}"/>
              </a:ext>
            </a:extLst>
          </p:cNvPr>
          <p:cNvSpPr txBox="1"/>
          <p:nvPr/>
        </p:nvSpPr>
        <p:spPr>
          <a:xfrm>
            <a:off x="693367" y="1442146"/>
            <a:ext cx="606709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In totaal ontdekten we meer dan </a:t>
            </a:r>
            <a:r>
              <a:rPr lang="nl-NL" sz="2100" b="1" dirty="0">
                <a:latin typeface="Palatino Linotype" panose="02040502050505030304" pitchFamily="18" charset="0"/>
              </a:rPr>
              <a:t>6500 aangeboden titels</a:t>
            </a:r>
            <a:r>
              <a:rPr lang="nl-NL" sz="2100" dirty="0">
                <a:latin typeface="Palatino Linotype" panose="02040502050505030304" pitchFamily="18" charset="0"/>
              </a:rPr>
              <a:t> die grotendeels of volledig door kunstmatige intelligentie zijn geschreven.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1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Ruim </a:t>
            </a:r>
            <a:r>
              <a:rPr lang="nl-NL" sz="2100" b="1" dirty="0">
                <a:latin typeface="Palatino Linotype" panose="02040502050505030304" pitchFamily="18" charset="0"/>
              </a:rPr>
              <a:t>één op de 25 </a:t>
            </a:r>
            <a:r>
              <a:rPr lang="nl-NL" sz="2100" dirty="0">
                <a:latin typeface="Palatino Linotype" panose="02040502050505030304" pitchFamily="18" charset="0"/>
              </a:rPr>
              <a:t>boeken is AI-gegenereerd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1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Het grootste deel van de Nederlandstalige boeken in onze dataset behandelt </a:t>
            </a:r>
            <a:r>
              <a:rPr lang="nl-NL" sz="2100" b="1" dirty="0">
                <a:latin typeface="Palatino Linotype" panose="02040502050505030304" pitchFamily="18" charset="0"/>
              </a:rPr>
              <a:t>medische en psychologische onderwerpen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1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AI-boeken verschijnen geregeld </a:t>
            </a:r>
            <a:r>
              <a:rPr lang="nl-NL" sz="2100" b="1" dirty="0">
                <a:latin typeface="Palatino Linotype" panose="02040502050505030304" pitchFamily="18" charset="0"/>
              </a:rPr>
              <a:t>boven aan de zoekopdrachten</a:t>
            </a:r>
            <a:r>
              <a:rPr lang="nl-NL" sz="2100" dirty="0">
                <a:latin typeface="Palatino Linotype" panose="02040502050505030304" pitchFamily="18" charset="0"/>
              </a:rPr>
              <a:t> van Bol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B99D7CE-F38B-9745-9D82-18E676CE8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249" y="1713890"/>
            <a:ext cx="4788916" cy="355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5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304115-31DA-CF4A-8A3E-4F9355959B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>
              <a:latin typeface="Palatino Linotype" panose="0204050205050503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1D7C75-EE81-A847-9845-9D171345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6" y="121105"/>
            <a:ext cx="10375392" cy="146808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Palatino Linotype" panose="02040502050505030304" pitchFamily="18" charset="0"/>
              </a:rPr>
              <a:t>Enshittification</a:t>
            </a:r>
            <a:r>
              <a:rPr lang="en-US" dirty="0">
                <a:latin typeface="Palatino Linotype" panose="02040502050505030304" pitchFamily="18" charset="0"/>
              </a:rPr>
              <a:t> &amp; platform collapse</a:t>
            </a:r>
            <a:endParaRPr lang="en-NL" dirty="0">
              <a:latin typeface="Palatino Linotype" panose="02040502050505030304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011693B-C0B7-0F41-BB48-7C9E7D1A70D1}"/>
              </a:ext>
            </a:extLst>
          </p:cNvPr>
          <p:cNvSpPr txBox="1">
            <a:spLocks/>
          </p:cNvSpPr>
          <p:nvPr/>
        </p:nvSpPr>
        <p:spPr>
          <a:xfrm>
            <a:off x="1328928" y="5758831"/>
            <a:ext cx="10863072" cy="1468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NL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6A251-5E43-D148-8C8C-A331E867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07" y="5905920"/>
            <a:ext cx="2831615" cy="9520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851A368-071E-8747-87AC-53AE97FCB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30" y="0"/>
            <a:ext cx="2590770" cy="575883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9E1CD48-B971-2446-B5A9-9EB9FCF4A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393" y="1219570"/>
            <a:ext cx="4675073" cy="527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39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061299-3481-434C-8E90-DC6C8FD66DB7}"/>
              </a:ext>
            </a:extLst>
          </p:cNvPr>
          <p:cNvSpPr txBox="1"/>
          <p:nvPr/>
        </p:nvSpPr>
        <p:spPr>
          <a:xfrm>
            <a:off x="159558" y="438199"/>
            <a:ext cx="345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Eva </a:t>
            </a:r>
            <a:r>
              <a:rPr lang="en-US" sz="1600" b="1" dirty="0" err="1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Hofman</a:t>
            </a:r>
            <a:endParaRPr lang="en-US" sz="1600" b="1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  <a:hlinkClick r:id="rId2"/>
              </a:rPr>
              <a:t>Hofman@groene.nl</a:t>
            </a:r>
            <a:endParaRPr lang="en-US" sz="1600" dirty="0">
              <a:solidFill>
                <a:srgbClr val="FF0000"/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charset="0"/>
                <a:ea typeface="Palatino Linotype" charset="0"/>
                <a:cs typeface="Palatino Linotype" charset="0"/>
              </a:rPr>
              <a:t>0031 6 243 86 869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2B59E-37CD-9748-BF98-2BCD6D154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" y="5889935"/>
            <a:ext cx="2831615" cy="95208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073F5F0-3F79-EE42-80B8-4E80437073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9" t="11495"/>
          <a:stretch/>
        </p:blipFill>
        <p:spPr>
          <a:xfrm>
            <a:off x="5221460" y="2783912"/>
            <a:ext cx="6970540" cy="41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7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3E21D-4BFA-E44A-9219-AB72E400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7541"/>
            <a:ext cx="12192000" cy="414130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08BBD8E-586E-B14B-8BA7-CD93A8B6BB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9" t="11495"/>
          <a:stretch/>
        </p:blipFill>
        <p:spPr>
          <a:xfrm>
            <a:off x="9464560" y="5118847"/>
            <a:ext cx="2933627" cy="173915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CE62F01-00C3-634D-860A-F9FE99AAC1DB}"/>
              </a:ext>
            </a:extLst>
          </p:cNvPr>
          <p:cNvSpPr txBox="1"/>
          <p:nvPr/>
        </p:nvSpPr>
        <p:spPr>
          <a:xfrm>
            <a:off x="1564822" y="4538843"/>
            <a:ext cx="78997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br>
              <a:rPr lang="nl-NL" dirty="0"/>
            </a:br>
            <a:endParaRPr lang="nl-NL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36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DF256-0BA6-2142-BC9C-798FE9301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38" y="1675769"/>
            <a:ext cx="8628529" cy="4351338"/>
          </a:xfrm>
        </p:spPr>
        <p:txBody>
          <a:bodyPr/>
          <a:lstStyle/>
          <a:p>
            <a:pPr marL="0" indent="0">
              <a:buNone/>
            </a:pPr>
            <a:endParaRPr lang="nl-NL" sz="1200" dirty="0">
              <a:latin typeface="Palatino Linotype" panose="0204050205050503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sz="2200" dirty="0">
                <a:latin typeface="Palatino Linotype" panose="02040502050505030304" pitchFamily="18" charset="0"/>
              </a:rPr>
              <a:t>Hoe reizen obscure, marginale of controversiële ideeën van de online randen van het debat naar het centrum? Hoe wordt onzin </a:t>
            </a:r>
            <a:r>
              <a:rPr lang="nl-NL" sz="2200" i="1" dirty="0">
                <a:latin typeface="Palatino Linotype" panose="02040502050505030304" pitchFamily="18" charset="0"/>
              </a:rPr>
              <a:t>mainstream</a:t>
            </a:r>
            <a:r>
              <a:rPr lang="nl-NL" sz="2200" dirty="0">
                <a:latin typeface="Palatino Linotype" panose="02040502050505030304" pitchFamily="18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200" dirty="0">
                <a:latin typeface="Palatino Linotype" panose="02040502050505030304" pitchFamily="18" charset="0"/>
              </a:rPr>
              <a:t>Hoe beïnvloedt online de offline wereld?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200" dirty="0">
                <a:latin typeface="Palatino Linotype" panose="02040502050505030304" pitchFamily="18" charset="0"/>
              </a:rPr>
              <a:t>Wat is de invloed van het design van sociale media op onvrede?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200" dirty="0">
                <a:latin typeface="Palatino Linotype" panose="02040502050505030304" pitchFamily="18" charset="0"/>
              </a:rPr>
              <a:t>Hoe beïnvloedt kunstmatige intelligentie wat wij zien, en hoe buit het ons uit?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2FD52-F3B7-9A45-90A7-B92436D85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" y="5889935"/>
            <a:ext cx="2831615" cy="95208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8CAEF4B-483B-B44A-85CE-5CC47869A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9" t="11495"/>
          <a:stretch/>
        </p:blipFill>
        <p:spPr>
          <a:xfrm>
            <a:off x="9464560" y="5118847"/>
            <a:ext cx="2933627" cy="17391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F3AC453-3D0F-AB4C-BCBA-FC42814E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Palatino Linotype" panose="02040502050505030304" pitchFamily="18" charset="0"/>
              </a:rPr>
              <a:t>Hoe reizen ideeën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5079F11-48C9-104C-A1C0-36CB70309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34"/>
          <a:stretch/>
        </p:blipFill>
        <p:spPr>
          <a:xfrm>
            <a:off x="8976467" y="365125"/>
            <a:ext cx="2878076" cy="48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6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4E6B8-E336-714A-B912-2D530BAB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Palatino Linotype" panose="02040502050505030304" pitchFamily="18" charset="0"/>
              </a:rPr>
              <a:t>Joris Veerbeek &amp; Eva Hofman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118A682-F7DF-C040-844D-111C94C5A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644900" cy="36449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4392E59-F8BB-C34E-8987-32968DD6F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968" y="1690688"/>
            <a:ext cx="3638769" cy="363876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15F9F71-24C0-6B48-836B-1EBE10611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920"/>
            <a:ext cx="2831615" cy="95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32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1D7C75-EE81-A847-9845-9D171345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Hoe </a:t>
            </a:r>
            <a:r>
              <a:rPr lang="en-US" dirty="0" err="1">
                <a:latin typeface="Palatino Linotype" panose="02040502050505030304" pitchFamily="18" charset="0"/>
              </a:rPr>
              <a:t>wij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werken</a:t>
            </a:r>
            <a:endParaRPr lang="en-N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304115-31DA-CF4A-8A3E-4F9355959B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67007-0FDF-8342-AC72-9C76EACB0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" y="5889935"/>
            <a:ext cx="2831615" cy="9520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08EBB6-37F6-A546-81A9-4C95129E5E71}"/>
              </a:ext>
            </a:extLst>
          </p:cNvPr>
          <p:cNvSpPr txBox="1">
            <a:spLocks/>
          </p:cNvSpPr>
          <p:nvPr/>
        </p:nvSpPr>
        <p:spPr>
          <a:xfrm>
            <a:off x="979110" y="1027906"/>
            <a:ext cx="4789714" cy="5192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5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r>
              <a:rPr lang="nl-NL" sz="2100" dirty="0">
                <a:latin typeface="Palatino Linotype" charset="0"/>
                <a:ea typeface="Palatino Linotype" charset="0"/>
                <a:cs typeface="Palatino Linotype" charset="0"/>
              </a:rPr>
              <a:t>Langdurige samenwerking tussen De Groene Amsterdammer en de Data School van de Universiteit Utrecht. Promovendus parttime werkzaam op de redactie.</a:t>
            </a:r>
          </a:p>
          <a:p>
            <a:r>
              <a:rPr lang="nl-NL" sz="2100" dirty="0">
                <a:latin typeface="Palatino Linotype" charset="0"/>
                <a:ea typeface="Palatino Linotype" charset="0"/>
                <a:cs typeface="Palatino Linotype" charset="0"/>
              </a:rPr>
              <a:t>De wetenschappers doen onderzoek volgens academische normen. De journalisten formuleren maatschappelijk relevante vragen, combineren kwantitatief onderzoek met kwalitatief onderzoek.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58F026-6C4F-9B48-92A0-363426F10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34"/>
          <a:stretch/>
        </p:blipFill>
        <p:spPr>
          <a:xfrm>
            <a:off x="6927952" y="365125"/>
            <a:ext cx="4425848" cy="643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9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1D7C75-EE81-A847-9845-9D171345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Palatino Linotype" panose="02040502050505030304" pitchFamily="18" charset="0"/>
              </a:rPr>
              <a:t>Mixed methods</a:t>
            </a:r>
            <a:endParaRPr lang="en-N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304115-31DA-CF4A-8A3E-4F9355959B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67007-0FDF-8342-AC72-9C76EACB0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" y="5889935"/>
            <a:ext cx="2831615" cy="9520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08EBB6-37F6-A546-81A9-4C95129E5E71}"/>
              </a:ext>
            </a:extLst>
          </p:cNvPr>
          <p:cNvSpPr txBox="1">
            <a:spLocks/>
          </p:cNvSpPr>
          <p:nvPr/>
        </p:nvSpPr>
        <p:spPr>
          <a:xfrm>
            <a:off x="979110" y="1027906"/>
            <a:ext cx="4789714" cy="5192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5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0" indent="0">
              <a:buNone/>
            </a:pPr>
            <a:endParaRPr lang="nl-NL" sz="21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478D85-9206-5E4D-B2B9-047635651D47}"/>
              </a:ext>
            </a:extLst>
          </p:cNvPr>
          <p:cNvSpPr txBox="1"/>
          <p:nvPr/>
        </p:nvSpPr>
        <p:spPr>
          <a:xfrm>
            <a:off x="979110" y="1690688"/>
            <a:ext cx="1007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673D16A-DABA-B54E-BB8F-4AE3AE1DA738}"/>
              </a:ext>
            </a:extLst>
          </p:cNvPr>
          <p:cNvSpPr txBox="1"/>
          <p:nvPr/>
        </p:nvSpPr>
        <p:spPr>
          <a:xfrm>
            <a:off x="979110" y="1592823"/>
            <a:ext cx="6662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Bots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100" dirty="0" err="1">
                <a:latin typeface="Palatino Linotype" panose="02040502050505030304" pitchFamily="18" charset="0"/>
              </a:rPr>
              <a:t>Labeling</a:t>
            </a:r>
            <a:endParaRPr lang="nl-NL" sz="21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100" dirty="0" err="1">
                <a:latin typeface="Palatino Linotype" panose="02040502050505030304" pitchFamily="18" charset="0"/>
              </a:rPr>
              <a:t>Netwerk-analyse</a:t>
            </a:r>
            <a:endParaRPr lang="nl-NL" sz="21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Discoursanalyse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‘Traditionele’ journalistiek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100" dirty="0">
                <a:latin typeface="Palatino Linotype" panose="02040502050505030304" pitchFamily="18" charset="0"/>
              </a:rPr>
              <a:t>Onderzoek naar en met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F6994AB-1D9C-B04C-9E47-C2A575A0E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372" y="603131"/>
            <a:ext cx="4199918" cy="56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1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1D7C75-EE81-A847-9845-9D171345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>
                <a:latin typeface="Palatino Linotype" panose="02040502050505030304" pitchFamily="18" charset="0"/>
              </a:rPr>
              <a:t>Dat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zijn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toch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ál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onze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artikelen</a:t>
            </a:r>
            <a:r>
              <a:rPr lang="en-US" dirty="0">
                <a:latin typeface="Palatino Linotype" panose="02040502050505030304" pitchFamily="18" charset="0"/>
              </a:rPr>
              <a:t>?’</a:t>
            </a:r>
            <a:br>
              <a:rPr lang="en-US" dirty="0">
                <a:latin typeface="Palatino Linotype" panose="02040502050505030304" pitchFamily="18" charset="0"/>
              </a:rPr>
            </a:br>
            <a:r>
              <a:rPr lang="en-US" sz="2100" dirty="0">
                <a:latin typeface="Palatino Linotype" panose="02040502050505030304" pitchFamily="18" charset="0"/>
              </a:rPr>
              <a:t>-Pieter </a:t>
            </a:r>
            <a:r>
              <a:rPr lang="en-US" sz="2100" dirty="0" err="1">
                <a:latin typeface="Palatino Linotype" panose="02040502050505030304" pitchFamily="18" charset="0"/>
              </a:rPr>
              <a:t>Klok</a:t>
            </a:r>
            <a:r>
              <a:rPr lang="en-US" sz="2100" dirty="0">
                <a:latin typeface="Palatino Linotype" panose="02040502050505030304" pitchFamily="18" charset="0"/>
              </a:rPr>
              <a:t>, de </a:t>
            </a:r>
            <a:r>
              <a:rPr lang="en-US" sz="2100" dirty="0" err="1">
                <a:latin typeface="Palatino Linotype" panose="02040502050505030304" pitchFamily="18" charset="0"/>
              </a:rPr>
              <a:t>Volkskrant</a:t>
            </a:r>
            <a:endParaRPr lang="en-NL" sz="2100" dirty="0">
              <a:latin typeface="Palatino Linotype" panose="0204050205050503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304115-31DA-CF4A-8A3E-4F9355959B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67007-0FDF-8342-AC72-9C76EACB0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" y="5889935"/>
            <a:ext cx="2831615" cy="9520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08EBB6-37F6-A546-81A9-4C95129E5E71}"/>
              </a:ext>
            </a:extLst>
          </p:cNvPr>
          <p:cNvSpPr txBox="1">
            <a:spLocks/>
          </p:cNvSpPr>
          <p:nvPr/>
        </p:nvSpPr>
        <p:spPr>
          <a:xfrm>
            <a:off x="979110" y="1027906"/>
            <a:ext cx="4789714" cy="5192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5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0" indent="0">
              <a:buNone/>
            </a:pPr>
            <a:endParaRPr lang="nl-NL" sz="21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478D85-9206-5E4D-B2B9-047635651D47}"/>
              </a:ext>
            </a:extLst>
          </p:cNvPr>
          <p:cNvSpPr txBox="1"/>
          <p:nvPr/>
        </p:nvSpPr>
        <p:spPr>
          <a:xfrm>
            <a:off x="979110" y="1690688"/>
            <a:ext cx="1007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NL" dirty="0"/>
            </a:b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32CEED0-DBE4-474E-9E98-F2FB969DB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210" y="1690688"/>
            <a:ext cx="5257800" cy="37719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61CA7E7-5E62-D34C-87FA-FBB95961D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643" y="1369324"/>
            <a:ext cx="3171800" cy="48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0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304115-31DA-CF4A-8A3E-4F9355959B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>
              <a:latin typeface="Palatino Linotype" panose="0204050205050503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1D7C75-EE81-A847-9845-9D171345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65125"/>
            <a:ext cx="10375392" cy="146808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Palatino Linotype" panose="02040502050505030304" pitchFamily="18" charset="0"/>
              </a:rPr>
              <a:t>Kunstmatige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intelligentie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als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onderzoeksmethode</a:t>
            </a:r>
            <a:endParaRPr lang="en-NL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011693B-C0B7-0F41-BB48-7C9E7D1A70D1}"/>
              </a:ext>
            </a:extLst>
          </p:cNvPr>
          <p:cNvSpPr txBox="1">
            <a:spLocks/>
          </p:cNvSpPr>
          <p:nvPr/>
        </p:nvSpPr>
        <p:spPr>
          <a:xfrm>
            <a:off x="1328928" y="5758831"/>
            <a:ext cx="10863072" cy="1468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NL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6A251-5E43-D148-8C8C-A331E867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" y="5889935"/>
            <a:ext cx="2831615" cy="95208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5633A83-6F81-F143-B5A7-BC74AFF5B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522" y="1448661"/>
            <a:ext cx="4059954" cy="51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96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304115-31DA-CF4A-8A3E-4F9355959B2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L">
              <a:latin typeface="Palatino Linotype" panose="02040502050505030304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1D7C75-EE81-A847-9845-9D171345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65125"/>
            <a:ext cx="10375392" cy="146808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Palatino Linotype" panose="02040502050505030304" pitchFamily="18" charset="0"/>
              </a:rPr>
              <a:t>Eetstoornissen</a:t>
            </a:r>
            <a:r>
              <a:rPr lang="en-US" dirty="0">
                <a:latin typeface="Palatino Linotype" panose="02040502050505030304" pitchFamily="18" charset="0"/>
              </a:rPr>
              <a:t> op </a:t>
            </a:r>
            <a:r>
              <a:rPr lang="en-US" dirty="0" err="1">
                <a:latin typeface="Palatino Linotype" panose="02040502050505030304" pitchFamily="18" charset="0"/>
              </a:rPr>
              <a:t>TikTok</a:t>
            </a:r>
            <a:endParaRPr lang="en-NL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011693B-C0B7-0F41-BB48-7C9E7D1A70D1}"/>
              </a:ext>
            </a:extLst>
          </p:cNvPr>
          <p:cNvSpPr txBox="1">
            <a:spLocks/>
          </p:cNvSpPr>
          <p:nvPr/>
        </p:nvSpPr>
        <p:spPr>
          <a:xfrm>
            <a:off x="1328928" y="5758831"/>
            <a:ext cx="10863072" cy="1468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NL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6A251-5E43-D148-8C8C-A331E867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8" y="5889935"/>
            <a:ext cx="2831615" cy="95208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6BCC250-7707-DB42-8C30-8388B57E8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334" y="1620589"/>
            <a:ext cx="3706083" cy="412682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D40E1B-BF83-BC4D-901B-D6AD5E9A1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070" y="533100"/>
            <a:ext cx="4369250" cy="611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73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11019</TotalTime>
  <Words>292</Words>
  <Application>Microsoft Macintosh PowerPoint</Application>
  <PresentationFormat>Breedbeeld</PresentationFormat>
  <Paragraphs>58</Paragraphs>
  <Slides>17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Palatino</vt:lpstr>
      <vt:lpstr>Palatino Linotype</vt:lpstr>
      <vt:lpstr>Office Theme</vt:lpstr>
      <vt:lpstr>PowerPoint-presentatie</vt:lpstr>
      <vt:lpstr>PowerPoint-presentatie</vt:lpstr>
      <vt:lpstr>Hoe reizen ideeën</vt:lpstr>
      <vt:lpstr>Joris Veerbeek &amp; Eva Hofman</vt:lpstr>
      <vt:lpstr>Hoe wij werken</vt:lpstr>
      <vt:lpstr>Mixed methods</vt:lpstr>
      <vt:lpstr>Dat zijn toch ál onze artikelen?’ -Pieter Klok, de Volkskrant</vt:lpstr>
      <vt:lpstr>Kunstmatige intelligentie als onderzoeksmethode</vt:lpstr>
      <vt:lpstr>Eetstoornissen op TikTok</vt:lpstr>
      <vt:lpstr>Binnen 20 minuten in de fuik</vt:lpstr>
      <vt:lpstr>Labelen</vt:lpstr>
      <vt:lpstr>Netwerken</vt:lpstr>
      <vt:lpstr>Kunstmatige intelligentie als onderwerp van onderzoek</vt:lpstr>
      <vt:lpstr>AI-boeken op bol.com</vt:lpstr>
      <vt:lpstr>De feiten</vt:lpstr>
      <vt:lpstr>Enshittification &amp; platform collapse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Coen van de Ven</dc:creator>
  <cp:lastModifiedBy>Eva Hofman</cp:lastModifiedBy>
  <cp:revision>38</cp:revision>
  <dcterms:created xsi:type="dcterms:W3CDTF">2021-02-11T11:57:26Z</dcterms:created>
  <dcterms:modified xsi:type="dcterms:W3CDTF">2024-10-09T19:44:31Z</dcterms:modified>
</cp:coreProperties>
</file>